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18"/>
  </p:notesMasterIdLst>
  <p:sldIdLst>
    <p:sldId id="547" r:id="rId4"/>
    <p:sldId id="510" r:id="rId5"/>
    <p:sldId id="517" r:id="rId6"/>
    <p:sldId id="543" r:id="rId7"/>
    <p:sldId id="523" r:id="rId8"/>
    <p:sldId id="544" r:id="rId9"/>
    <p:sldId id="545" r:id="rId10"/>
    <p:sldId id="546" r:id="rId11"/>
    <p:sldId id="519" r:id="rId12"/>
    <p:sldId id="520" r:id="rId13"/>
    <p:sldId id="549" r:id="rId14"/>
    <p:sldId id="507" r:id="rId15"/>
    <p:sldId id="501" r:id="rId16"/>
    <p:sldId id="548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黑体" pitchFamily="49" charset="-122"/>
      <p:regular r:id="rId23"/>
    </p:embeddedFont>
    <p:embeddedFont>
      <p:font typeface="幼圆" pitchFamily="49" charset="-122"/>
      <p:regular r:id="rId24"/>
    </p:embeddedFont>
    <p:embeddedFont>
      <p:font typeface="楷体" pitchFamily="49" charset="-122"/>
      <p:regular r:id="rId25"/>
    </p:embeddedFont>
    <p:embeddedFont>
      <p:font typeface="Cambria Math" pitchFamily="18" charset="0"/>
      <p:regular r:id="rId26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69940" autoAdjust="0"/>
  </p:normalViewPr>
  <p:slideViewPr>
    <p:cSldViewPr>
      <p:cViewPr>
        <p:scale>
          <a:sx n="110" d="100"/>
          <a:sy n="110" d="100"/>
        </p:scale>
        <p:origin x="-372" y="-22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6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7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7189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970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7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84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94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56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55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81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971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69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359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95096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0986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2670931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5234973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947323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3144179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9967814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791953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0607910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0930255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0956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08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90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89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6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997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6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18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40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44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73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39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143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50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0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349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354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17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4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226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30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9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48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712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46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64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82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66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31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29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023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46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41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90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4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39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52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74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803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858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451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97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89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35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43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78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86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71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05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0952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617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85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31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86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8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617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25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71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54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23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4704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36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044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10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68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0782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725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2378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0489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6119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1430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7219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917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607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86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28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11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7983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23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971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76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014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04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63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60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13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27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46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490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24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02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156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085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68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21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80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70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5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261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1910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227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68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82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79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601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66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2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60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4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988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9077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780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二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5048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9077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780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二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26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97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5.png"/><Relationship Id="rId5" Type="http://schemas.openxmlformats.org/officeDocument/2006/relationships/slide" Target="slide4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二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4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简易方程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5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95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4117" y="567189"/>
            <a:ext cx="73878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我国测量温度常用℃（摄氏度）作单位，有时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还使用℉（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华氏度）作单位。华氏温度和摄氏温度可以用下面的公式进行换算：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  华氏温度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摄氏温度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×1.8+32</a:t>
            </a:r>
          </a:p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图温度计上表示的温度是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，相当于多少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℃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4456" y="650791"/>
            <a:ext cx="7620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72020" y="2542133"/>
            <a:ext cx="3852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解：相当于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℃ 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11675" y="285978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1.8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+32=86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69255" y="3795886"/>
            <a:ext cx="1418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3936" y="31957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1.8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=86-32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5731" y="3507854"/>
            <a:ext cx="2106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1.8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07619" y="4198317"/>
            <a:ext cx="3852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答：相当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于</a:t>
            </a:r>
            <a:r>
              <a:rPr lang="en-US" altLang="zh-CN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℃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74029" y="501001"/>
            <a:ext cx="73878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我国测量温度常用℃（摄氏度）作单位，有时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还使用℉（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华氏度）作单位。华氏温度和摄氏温度可以用下面的公式进行换算：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  华氏温度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摄氏温度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×1.8+32</a:t>
            </a:r>
          </a:p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图温度计上表示的温度是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，相当于多少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℃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791" y="3260695"/>
            <a:ext cx="8175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84603"/>
            <a:ext cx="76200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AutoShape 22"/>
          <p:cNvSpPr>
            <a:spLocks noChangeArrowheads="1"/>
          </p:cNvSpPr>
          <p:nvPr/>
        </p:nvSpPr>
        <p:spPr bwMode="auto">
          <a:xfrm flipH="1">
            <a:off x="1262992" y="2499972"/>
            <a:ext cx="5832648" cy="864096"/>
          </a:xfrm>
          <a:prstGeom prst="wedgeRoundRectCallout">
            <a:avLst>
              <a:gd name="adj1" fmla="val 56631"/>
              <a:gd name="adj2" fmla="val -2245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知道摄氏温度，怎样推算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华氏温度？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知道华氏温度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，怎样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推算摄氏温度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？</a:t>
            </a:r>
          </a:p>
          <a:p>
            <a:pPr defTabSz="914400">
              <a:spcBef>
                <a:spcPct val="50000"/>
              </a:spcBef>
            </a:pPr>
            <a:endParaRPr lang="zh-CN" altLang="en-US" sz="2000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auto">
          <a:xfrm flipH="1">
            <a:off x="985087" y="3617574"/>
            <a:ext cx="6776772" cy="1042408"/>
          </a:xfrm>
          <a:prstGeom prst="wedgeRoundRectCallout">
            <a:avLst>
              <a:gd name="adj1" fmla="val -52962"/>
              <a:gd name="adj2" fmla="val 2703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知道摄氏温度，用摄氏温度乘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1.8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再加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32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就等于华氏温度；知道华氏温度，用华氏温度减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32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，再除以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1.8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，就等于摄氏温度。如：（</a:t>
            </a: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86-32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÷1.8=30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摄氏度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）。</a:t>
            </a:r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spcBef>
                <a:spcPct val="50000"/>
              </a:spcBef>
            </a:pPr>
            <a:endParaRPr lang="zh-CN" altLang="en-US" sz="2000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40682"/>
            <a:ext cx="1008112" cy="144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56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623" y="2067694"/>
            <a:ext cx="67485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看图列方程要注意什么？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要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根据数量关系列出方程，再解方程。</a:t>
            </a: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解方程时要注意什么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要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注意正确运用等式的性质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注意格式，并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口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头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检验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155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2183179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47664" y="1387824"/>
            <a:ext cx="5832648" cy="438582"/>
          </a:xfrm>
          <a:prstGeom prst="wedgeRoundRectCallout">
            <a:avLst>
              <a:gd name="adj1" fmla="val -53880"/>
              <a:gd name="adj2" fmla="val 48672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列方程解决实际问题一般经过哪些步骤？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2195736" y="1963888"/>
            <a:ext cx="5328592" cy="792088"/>
          </a:xfrm>
          <a:prstGeom prst="wedgeRoundRectCallout">
            <a:avLst>
              <a:gd name="adj1" fmla="val 52949"/>
              <a:gd name="adj2" fmla="val 5260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先</a:t>
            </a:r>
            <a:r>
              <a:rPr lang="en-US" altLang="zh-CN" sz="2400" b="1" dirty="0" err="1" smtClean="0">
                <a:latin typeface="楷体" pitchFamily="49" charset="-122"/>
                <a:ea typeface="楷体" pitchFamily="49" charset="-122"/>
              </a:rPr>
              <a:t>根据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题意找出</a:t>
            </a:r>
            <a:r>
              <a:rPr lang="en-US" altLang="zh-CN" sz="2400" b="1" dirty="0" err="1">
                <a:latin typeface="楷体" pitchFamily="49" charset="-122"/>
                <a:ea typeface="楷体" pitchFamily="49" charset="-122"/>
              </a:rPr>
              <a:t>数量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之间的相等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关系，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一般选择最容易想到的数量关系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2123728" y="2940202"/>
            <a:ext cx="5292080" cy="751878"/>
          </a:xfrm>
          <a:prstGeom prst="wedgeRoundRectCallout">
            <a:avLst>
              <a:gd name="adj1" fmla="val 53927"/>
              <a:gd name="adj2" fmla="val -37481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再分清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等量关系中的已知量和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未知量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用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字母表示未知量并列出方程。</a:t>
            </a:r>
          </a:p>
        </p:txBody>
      </p:sp>
      <p:sp>
        <p:nvSpPr>
          <p:cNvPr id="30" name="圆角矩形标注 29"/>
          <p:cNvSpPr/>
          <p:nvPr/>
        </p:nvSpPr>
        <p:spPr>
          <a:xfrm>
            <a:off x="1979712" y="3908104"/>
            <a:ext cx="5580112" cy="679870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最后解方程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，及时检验，写出答句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所得的结果要符合题目中所表述的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要求。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36156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189" y="2933006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9194" y="483518"/>
            <a:ext cx="8155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世界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上最小的鸟是蜂鸟，最大的鸟是鸵鸟。一个鸵鸟蛋长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17.8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厘米，比一只蜂鸟体长的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倍还多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厘米。这只蜂鸟体长多少厘米？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472418" y="1657709"/>
            <a:ext cx="2217686" cy="720080"/>
          </a:xfrm>
          <a:prstGeom prst="wedgeRoundRectCallout">
            <a:avLst>
              <a:gd name="adj1" fmla="val -63544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sp>
        <p:nvSpPr>
          <p:cNvPr id="26" name="圆角矩形标注 25"/>
          <p:cNvSpPr>
            <a:spLocks noChangeArrowheads="1"/>
          </p:cNvSpPr>
          <p:nvPr/>
        </p:nvSpPr>
        <p:spPr bwMode="auto">
          <a:xfrm>
            <a:off x="5349264" y="1955136"/>
            <a:ext cx="2708489" cy="708640"/>
          </a:xfrm>
          <a:prstGeom prst="wedgeRoundRectCallout">
            <a:avLst>
              <a:gd name="adj1" fmla="val 24760"/>
              <a:gd name="adj2" fmla="val 71792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鸵鸟蛋长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蜂鸟体长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×3+1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31159" y="2617510"/>
            <a:ext cx="4219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这只蜂鸟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体长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厘米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91408" y="300379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+1=17.8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15849" y="3363838"/>
            <a:ext cx="2051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=17.8-1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87047" y="3723878"/>
            <a:ext cx="1260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=16.8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1873" y="4054301"/>
            <a:ext cx="1259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48236" y="4414341"/>
            <a:ext cx="4219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答：这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只蜂鸟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体长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5.6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厘米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85" y="1791401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98757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27584" y="1500921"/>
            <a:ext cx="169495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x+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7-9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866357" y="1860961"/>
            <a:ext cx="22654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=34+9-7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1475656" y="2221001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3491880" y="1494387"/>
            <a:ext cx="169495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=360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347864" y="1860961"/>
            <a:ext cx="201622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=360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317202" y="2221001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5652120" y="1500921"/>
            <a:ext cx="237626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-1.02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=0.36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5940151" y="1860961"/>
            <a:ext cx="288032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:2.3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=0.36+1.02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6420942" y="2221001"/>
            <a:ext cx="160744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2.3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=1.38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6876256" y="2509033"/>
            <a:ext cx="160744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1220858" y="3141280"/>
            <a:ext cx="169495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4+2.5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899592" y="3492029"/>
            <a:ext cx="22654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2.5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=20-4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1508890" y="3861360"/>
            <a:ext cx="16229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2.5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1940938" y="4221400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=6.4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3563888" y="3141280"/>
            <a:ext cx="169495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-4.8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3563889" y="3435846"/>
            <a:ext cx="252027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=5.6+4.8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4220344" y="3795886"/>
            <a:ext cx="207984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=10.4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4364360" y="4083918"/>
            <a:ext cx="207984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6372200" y="3147814"/>
            <a:ext cx="201622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+65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=169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6228184" y="3501320"/>
            <a:ext cx="259228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=169-65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6884640" y="3867894"/>
            <a:ext cx="207984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=104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7204484" y="4221400"/>
            <a:ext cx="103992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4" name="图片 53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5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28" grpId="0"/>
      <p:bldP spid="29" grpId="0"/>
      <p:bldP spid="30" grpId="0"/>
      <p:bldP spid="3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8" grpId="0"/>
      <p:bldP spid="49" grpId="0"/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0600" y="608370"/>
            <a:ext cx="18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求</a:t>
            </a:r>
            <a:r>
              <a:rPr lang="en-US" altLang="zh-CN" sz="2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的值。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1" t="25593" r="58392"/>
          <a:stretch/>
        </p:blipFill>
        <p:spPr bwMode="auto">
          <a:xfrm>
            <a:off x="1115616" y="1629112"/>
            <a:ext cx="2760454" cy="131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119706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三角形面积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0.39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平方米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3"/>
          <a:stretch/>
        </p:blipFill>
        <p:spPr bwMode="auto">
          <a:xfrm>
            <a:off x="5004048" y="1153606"/>
            <a:ext cx="3429809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331640" y="2997264"/>
            <a:ext cx="213904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=0.39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202652" y="3357304"/>
            <a:ext cx="279328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=0.39×2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907704" y="3717344"/>
            <a:ext cx="19683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+mn-lt"/>
                <a:ea typeface="Cambria Math" pitchFamily="18" charset="0"/>
                <a:cs typeface="Times New Roman" pitchFamily="18" charset="0"/>
              </a:rPr>
              <a:t>1.3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=0.78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5901378" y="3141280"/>
            <a:ext cx="198299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+18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=19.8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739156" y="3501320"/>
            <a:ext cx="250525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=19.8-18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516216" y="4149392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315602" y="4070850"/>
            <a:ext cx="19683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356838" y="3854826"/>
            <a:ext cx="159953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8290"/>
            <a:ext cx="80655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小明原来有一些邮票，今年又收集了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枚，送给小军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枚后，还剩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52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枚。小明原来有邮票多少枚？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187624" y="1545783"/>
            <a:ext cx="3642159" cy="413840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6915207" y="2720626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2800054" y="2090846"/>
            <a:ext cx="5688630" cy="696928"/>
          </a:xfrm>
          <a:prstGeom prst="wedgeRoundRectCallout">
            <a:avLst>
              <a:gd name="adj1" fmla="val 32202"/>
              <a:gd name="adj2" fmla="val 6908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小明原来邮票枚数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今年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收集枚数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送小军枚数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剩余枚数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72105" y="2902173"/>
            <a:ext cx="5220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解：设小明原来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有邮票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枚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15816" y="3262213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+24-30=52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75443" y="3622253"/>
            <a:ext cx="1848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=52+30-24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88329" y="3952676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35696" y="4342333"/>
            <a:ext cx="5220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：小明原来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有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邮票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58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枚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75786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4" grpId="0" animBg="1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94667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一种饮料有两种规格的包装。大瓶容量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升，是小瓶容量的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倍。小瓶的单价是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瓶，比大瓶便宜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瓶。求小瓶的容量和大瓶的单价。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115616" y="1563638"/>
            <a:ext cx="3730179" cy="413840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75416" y="2564435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714324" y="2129861"/>
            <a:ext cx="6948264" cy="413840"/>
          </a:xfrm>
          <a:prstGeom prst="wedgeRoundRectCallout">
            <a:avLst>
              <a:gd name="adj1" fmla="val 38635"/>
              <a:gd name="adj2" fmla="val 89007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大瓶容量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小瓶容量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，小瓶单价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大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瓶单价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-3.2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5616" y="2961367"/>
            <a:ext cx="6408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小瓶的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容量是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ea typeface="楷体" pitchFamily="49" charset="-122"/>
              </a:rPr>
              <a:t>升，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大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瓶的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单价是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3262213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87211" y="3592636"/>
            <a:ext cx="1848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=1.5÷3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00097" y="3880668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15616" y="4198317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答：小瓶的容量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升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，大瓶的单价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0457" y="3262213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-3.2=1.8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03635" y="3550245"/>
            <a:ext cx="1848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=1.8+3.2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16521" y="3838277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25" y="1595119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0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4" grpId="0" animBg="1"/>
      <p:bldP spid="25" grpId="0"/>
      <p:bldP spid="26" grpId="0"/>
      <p:bldP spid="27" grpId="0"/>
      <p:bldP spid="28" grpId="0"/>
      <p:bldP spid="29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35317"/>
            <a:ext cx="833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小亮现在身高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1.53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米，体重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46.5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千克。他现在的身高比出生时的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倍少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0.03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米，体重比出生时的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千克。小亮出生时的身高和体重各是多少？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1197466" y="1675496"/>
            <a:ext cx="2294414" cy="680230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551990" y="2337351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3779912" y="1627371"/>
            <a:ext cx="5090259" cy="717328"/>
          </a:xfrm>
          <a:prstGeom prst="wedgeRoundRectCallout">
            <a:avLst>
              <a:gd name="adj1" fmla="val 35444"/>
              <a:gd name="adj2" fmla="val 7233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小亮现在身高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出生时身高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×3-0.03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亮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现在体重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出生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时体重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×14+1.7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3336" y="2617286"/>
            <a:ext cx="6408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小亮出生时的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身高是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ea typeface="楷体" pitchFamily="49" charset="-122"/>
              </a:rPr>
              <a:t>米，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体重是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千克。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12065" y="3160628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-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0.03=1.53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77600" y="3478237"/>
            <a:ext cx="222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=1.53+0.03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67744" y="3779083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=1.56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1600" y="4443958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小亮出生时的身高是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0.52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米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，体重是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3.2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千克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96441" y="3160628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+1.7=46.5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36096" y="344866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=46.5-1.7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52120" y="408391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y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=3.2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11760" y="4054301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=0.52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36096" y="3766269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=44.8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65428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1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4" grpId="0" animBg="1"/>
      <p:bldP spid="19" grpId="0"/>
      <p:bldP spid="20" grpId="0"/>
      <p:bldP spid="21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798" y="555526"/>
            <a:ext cx="817562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22"/>
          <p:cNvSpPr>
            <a:spLocks noChangeArrowheads="1"/>
          </p:cNvSpPr>
          <p:nvPr/>
        </p:nvSpPr>
        <p:spPr bwMode="auto">
          <a:xfrm flipH="1">
            <a:off x="5222560" y="565278"/>
            <a:ext cx="1527884" cy="826734"/>
          </a:xfrm>
          <a:prstGeom prst="wedgeRoundRectCallout">
            <a:avLst>
              <a:gd name="adj1" fmla="val -66453"/>
              <a:gd name="adj2" fmla="val 143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每瓶墨水多少元？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3581" y="369912"/>
            <a:ext cx="4576451" cy="2489870"/>
            <a:chOff x="1003661" y="152884"/>
            <a:chExt cx="4576451" cy="248987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3661" y="152884"/>
              <a:ext cx="4576451" cy="24898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003661" y="152884"/>
              <a:ext cx="5040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楷体" pitchFamily="49" charset="-122"/>
                  <a:ea typeface="楷体" pitchFamily="49" charset="-122"/>
                </a:rPr>
                <a:t>6.</a:t>
              </a:r>
              <a:endParaRPr lang="zh-CN" altLang="en-US" sz="32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19" name="AutoShape 22"/>
          <p:cNvSpPr>
            <a:spLocks noChangeArrowheads="1"/>
          </p:cNvSpPr>
          <p:nvPr/>
        </p:nvSpPr>
        <p:spPr bwMode="auto">
          <a:xfrm flipH="1">
            <a:off x="4736993" y="1995686"/>
            <a:ext cx="4211960" cy="468052"/>
          </a:xfrm>
          <a:prstGeom prst="wedgeRoundRectCallout">
            <a:avLst>
              <a:gd name="adj1" fmla="val 3835"/>
              <a:gd name="adj2" fmla="val -7610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/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瓶墨水价钱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+1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个文件夹价钱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=25.1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2830165"/>
            <a:ext cx="3852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解：设每瓶墨水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11455" y="314781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+3.5=25.1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69035" y="4083918"/>
            <a:ext cx="1418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59527" y="350785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=25.1-3.5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9527" y="3795886"/>
            <a:ext cx="1632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=21.6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07399" y="4486349"/>
            <a:ext cx="3852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：每瓶墨水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1.8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930</Words>
  <Application>Microsoft Office PowerPoint</Application>
  <PresentationFormat>全屏显示(16:9)</PresentationFormat>
  <Paragraphs>123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Calibri</vt:lpstr>
      <vt:lpstr>黑体</vt:lpstr>
      <vt:lpstr>幼圆</vt:lpstr>
      <vt:lpstr>楷体</vt:lpstr>
      <vt:lpstr>Cambria Math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2019-10-14T05:22:50Z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